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57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B48CE8-29D6-49F9-9C58-D859E5B331B8}" type="datetimeFigureOut">
              <a:rPr lang="ru-RU" smtClean="0"/>
              <a:pPr/>
              <a:t>13.03.2023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E59355-9597-4575-BD00-E565E4280EC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B48CE8-29D6-49F9-9C58-D859E5B331B8}" type="datetimeFigureOut">
              <a:rPr lang="ru-RU" smtClean="0"/>
              <a:pPr/>
              <a:t>13.03.2023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E59355-9597-4575-BD00-E565E4280EC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B48CE8-29D6-49F9-9C58-D859E5B331B8}" type="datetimeFigureOut">
              <a:rPr lang="ru-RU" smtClean="0"/>
              <a:pPr/>
              <a:t>13.03.2023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E59355-9597-4575-BD00-E565E4280EC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B48CE8-29D6-49F9-9C58-D859E5B331B8}" type="datetimeFigureOut">
              <a:rPr lang="ru-RU" smtClean="0"/>
              <a:pPr/>
              <a:t>13.03.2023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E59355-9597-4575-BD00-E565E4280EC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B48CE8-29D6-49F9-9C58-D859E5B331B8}" type="datetimeFigureOut">
              <a:rPr lang="ru-RU" smtClean="0"/>
              <a:pPr/>
              <a:t>13.03.2023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E59355-9597-4575-BD00-E565E4280EC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B48CE8-29D6-49F9-9C58-D859E5B331B8}" type="datetimeFigureOut">
              <a:rPr lang="ru-RU" smtClean="0"/>
              <a:pPr/>
              <a:t>13.03.2023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E59355-9597-4575-BD00-E565E4280EC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B48CE8-29D6-49F9-9C58-D859E5B331B8}" type="datetimeFigureOut">
              <a:rPr lang="ru-RU" smtClean="0"/>
              <a:pPr/>
              <a:t>13.03.2023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E59355-9597-4575-BD00-E565E4280EC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B48CE8-29D6-49F9-9C58-D859E5B331B8}" type="datetimeFigureOut">
              <a:rPr lang="ru-RU" smtClean="0"/>
              <a:pPr/>
              <a:t>13.03.2023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E59355-9597-4575-BD00-E565E4280EC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B48CE8-29D6-49F9-9C58-D859E5B331B8}" type="datetimeFigureOut">
              <a:rPr lang="ru-RU" smtClean="0"/>
              <a:pPr/>
              <a:t>13.03.2023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E59355-9597-4575-BD00-E565E4280EC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B48CE8-29D6-49F9-9C58-D859E5B331B8}" type="datetimeFigureOut">
              <a:rPr lang="ru-RU" smtClean="0"/>
              <a:pPr/>
              <a:t>13.03.2023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E59355-9597-4575-BD00-E565E4280EC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B48CE8-29D6-49F9-9C58-D859E5B331B8}" type="datetimeFigureOut">
              <a:rPr lang="ru-RU" smtClean="0"/>
              <a:pPr/>
              <a:t>13.03.2023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E59355-9597-4575-BD00-E565E4280EC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F4B48CE8-29D6-49F9-9C58-D859E5B331B8}" type="datetimeFigureOut">
              <a:rPr lang="ru-RU" smtClean="0"/>
              <a:pPr/>
              <a:t>13.03.2023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6CE59355-9597-4575-BD00-E565E4280ECF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17581" y="548680"/>
            <a:ext cx="7175351" cy="4376777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Задачи по формированию </a:t>
            </a:r>
            <a:br>
              <a:rPr lang="ru-RU" dirty="0" smtClean="0"/>
            </a:br>
            <a:r>
              <a:rPr lang="ru-RU" dirty="0" smtClean="0"/>
              <a:t>математической грамотности</a:t>
            </a:r>
            <a:br>
              <a:rPr lang="ru-RU" dirty="0" smtClean="0"/>
            </a:br>
            <a:r>
              <a:rPr lang="ru-RU" dirty="0" smtClean="0"/>
              <a:t>на уроках математики в шестом классе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593099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03648" y="332656"/>
            <a:ext cx="6512511" cy="1143000"/>
          </a:xfrm>
        </p:spPr>
        <p:txBody>
          <a:bodyPr>
            <a:normAutofit fontScale="90000"/>
          </a:bodyPr>
          <a:lstStyle/>
          <a:p>
            <a:r>
              <a:rPr lang="ru-RU" sz="2200" b="1" dirty="0">
                <a:solidFill>
                  <a:srgbClr val="7030A0"/>
                </a:solidFill>
              </a:rPr>
              <a:t>Задание </a:t>
            </a:r>
            <a:r>
              <a:rPr lang="ru-RU" sz="2200" b="1" dirty="0" smtClean="0">
                <a:solidFill>
                  <a:srgbClr val="7030A0"/>
                </a:solidFill>
              </a:rPr>
              <a:t>5. «Движение по лабиринту»</a:t>
            </a:r>
            <a:r>
              <a:rPr lang="ru-RU" dirty="0">
                <a:solidFill>
                  <a:srgbClr val="7030A0"/>
                </a:solidFill>
              </a:rPr>
              <a:t/>
            </a:r>
            <a:br>
              <a:rPr lang="ru-RU" dirty="0">
                <a:solidFill>
                  <a:srgbClr val="7030A0"/>
                </a:solidFill>
              </a:rPr>
            </a:br>
            <a:r>
              <a:rPr lang="ru-RU" sz="2200" dirty="0"/>
              <a:t>На графике изобразили движение шестиклассников по лабиринту, где по горизонтали отложено время пути в минутах, а по вертикали — расстояние от центра лабиринта в метрах.</a:t>
            </a:r>
            <a:br>
              <a:rPr lang="ru-RU" sz="2200" dirty="0"/>
            </a:br>
            <a:endParaRPr lang="ru-RU" sz="2200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sharpenSoften amount="50000"/>
                    </a14:imgEffect>
                    <a14:imgEffect>
                      <a14:brightnessContrast bright="-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7503" y="2204864"/>
            <a:ext cx="4337423" cy="23042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4355976" y="3068960"/>
            <a:ext cx="4572000" cy="341632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/>
              <a:t>Выберите все верные утверждения:</a:t>
            </a:r>
          </a:p>
          <a:p>
            <a:r>
              <a:rPr lang="ru-RU" dirty="0"/>
              <a:t>А) Дети прошли весь путь за 21 минуту.</a:t>
            </a:r>
          </a:p>
          <a:p>
            <a:r>
              <a:rPr lang="ru-RU" dirty="0"/>
              <a:t>Б) Длина пути, которым дети прошли от центра лабиринта до выхода, равна 600 метров.</a:t>
            </a:r>
          </a:p>
          <a:p>
            <a:r>
              <a:rPr lang="ru-RU" dirty="0"/>
              <a:t>В) Через </a:t>
            </a:r>
            <a:r>
              <a:rPr lang="ru-RU" dirty="0" smtClean="0"/>
              <a:t>16 </a:t>
            </a:r>
            <a:r>
              <a:rPr lang="ru-RU" dirty="0"/>
              <a:t>минут пути дети находились на расстоянии 400 метров от центра лабиринта.</a:t>
            </a:r>
          </a:p>
          <a:p>
            <a:r>
              <a:rPr lang="ru-RU" dirty="0"/>
              <a:t>Г) На участке 1 дети шли со скоростью 50 м/мин.</a:t>
            </a:r>
          </a:p>
          <a:p>
            <a:r>
              <a:rPr lang="ru-RU" dirty="0"/>
              <a:t>Д) Участки 2 и 4 на графике соответствуют остановкам детей.</a:t>
            </a:r>
          </a:p>
        </p:txBody>
      </p:sp>
    </p:spTree>
    <p:extLst>
      <p:ext uri="{BB962C8B-B14F-4D97-AF65-F5344CB8AC3E}">
        <p14:creationId xmlns:p14="http://schemas.microsoft.com/office/powerpoint/2010/main" xmlns="" val="3954337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ru-RU" dirty="0"/>
              <a:t>https://nsportal.ru/download/yandex.html#https://nsportal.ru/sites/default/files/2022/11/08/zadaniya_po_formirovaniyu_matematicheskoy_gramotnosti_na_urokah_matematiki.docx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Используемые</a:t>
            </a:r>
            <a:br>
              <a:rPr lang="ru-RU" dirty="0" smtClean="0"/>
            </a:br>
            <a:r>
              <a:rPr lang="ru-RU" dirty="0" smtClean="0"/>
              <a:t>источники: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641378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91264" cy="2578298"/>
          </a:xfrm>
        </p:spPr>
        <p:txBody>
          <a:bodyPr>
            <a:normAutofit/>
          </a:bodyPr>
          <a:lstStyle/>
          <a:p>
            <a:r>
              <a:rPr lang="ru-RU" sz="2200" b="1" dirty="0">
                <a:solidFill>
                  <a:srgbClr val="7030A0"/>
                </a:solidFill>
              </a:rPr>
              <a:t>Задание 1. «Опрос»</a:t>
            </a:r>
            <a:r>
              <a:rPr lang="ru-RU" sz="2200" dirty="0">
                <a:solidFill>
                  <a:srgbClr val="7030A0"/>
                </a:solidFill>
              </a:rPr>
              <a:t/>
            </a:r>
            <a:br>
              <a:rPr lang="ru-RU" sz="2200" dirty="0">
                <a:solidFill>
                  <a:srgbClr val="7030A0"/>
                </a:solidFill>
              </a:rPr>
            </a:br>
            <a:r>
              <a:rPr lang="ru-RU" sz="2200" dirty="0" smtClean="0"/>
              <a:t>35 человек из 6 класса выбирали какие предметы им больше всего нравятся.</a:t>
            </a:r>
            <a:br>
              <a:rPr lang="ru-RU" sz="2200" dirty="0" smtClean="0"/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quarter" idx="13"/>
          </p:nvPr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9088" t="33268" r="59660" b="46966"/>
          <a:stretch/>
        </p:blipFill>
        <p:spPr bwMode="auto">
          <a:xfrm>
            <a:off x="1259632" y="1772816"/>
            <a:ext cx="5869733" cy="20882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827584" y="4221088"/>
            <a:ext cx="8136904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/>
              <a:t>На основе данных диаграммы определите, какие из следующих утверждений являются </a:t>
            </a:r>
            <a:r>
              <a:rPr lang="ru-RU" sz="2000" dirty="0" smtClean="0"/>
              <a:t>верными:</a:t>
            </a:r>
          </a:p>
          <a:p>
            <a:pPr marL="342900" indent="-342900">
              <a:buAutoNum type="arabicParenR"/>
            </a:pPr>
            <a:r>
              <a:rPr lang="ru-RU" sz="2000" dirty="0" smtClean="0"/>
              <a:t>История нравится  одинаковому количеству мальчиков и девочек;</a:t>
            </a:r>
          </a:p>
          <a:p>
            <a:r>
              <a:rPr lang="ru-RU" sz="2000" dirty="0" smtClean="0"/>
              <a:t>2)   Географию выбрали больше мальчиков, чем девочек;</a:t>
            </a:r>
          </a:p>
          <a:p>
            <a:r>
              <a:rPr lang="ru-RU" sz="2000" dirty="0" smtClean="0"/>
              <a:t>3) Математику любят 7 мальчиков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xmlns="" val="2021713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714202"/>
          </a:xfrm>
        </p:spPr>
        <p:txBody>
          <a:bodyPr>
            <a:noAutofit/>
          </a:bodyPr>
          <a:lstStyle/>
          <a:p>
            <a:r>
              <a:rPr lang="ru-RU" sz="2000" b="1" dirty="0">
                <a:solidFill>
                  <a:srgbClr val="7030A0"/>
                </a:solidFill>
              </a:rPr>
              <a:t>Задание 2. «Посещение аквапарка»</a:t>
            </a:r>
            <a:r>
              <a:rPr lang="ru-RU" sz="2000" dirty="0">
                <a:solidFill>
                  <a:srgbClr val="7030A0"/>
                </a:solidFill>
              </a:rPr>
              <a:t/>
            </a:r>
            <a:br>
              <a:rPr lang="ru-RU" sz="2000" dirty="0">
                <a:solidFill>
                  <a:srgbClr val="7030A0"/>
                </a:solidFill>
              </a:rPr>
            </a:br>
            <a:r>
              <a:rPr lang="ru-RU" sz="2000" dirty="0" smtClean="0"/>
              <a:t>     Семья </a:t>
            </a:r>
            <a:r>
              <a:rPr lang="ru-RU" sz="2000" dirty="0"/>
              <a:t>Петровых  решила провести субботу в аквапарке. Сколько средств придется семье потратить на отдых, если они планируют провести 2 часа в аквапарке.</a:t>
            </a:r>
            <a:br>
              <a:rPr lang="ru-RU" sz="2000" dirty="0"/>
            </a:br>
            <a:r>
              <a:rPr lang="ru-RU" sz="2000" dirty="0"/>
              <a:t>(Папе - 35 лет, маме - 34 года, дочери  -13 лет, сыну – 2 года)</a:t>
            </a:r>
            <a:br>
              <a:rPr lang="ru-RU" sz="2000" dirty="0"/>
            </a:br>
            <a:endParaRPr lang="ru-RU" sz="2000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xmlns="" val="928624472"/>
              </p:ext>
            </p:extLst>
          </p:nvPr>
        </p:nvGraphicFramePr>
        <p:xfrm>
          <a:off x="899592" y="2348883"/>
          <a:ext cx="7920877" cy="410445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261433"/>
                <a:gridCol w="1294434"/>
                <a:gridCol w="1421484"/>
                <a:gridCol w="1421484"/>
                <a:gridCol w="1260609"/>
                <a:gridCol w="1261433"/>
              </a:tblGrid>
              <a:tr h="112756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Дни недели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Время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Взрослый</a:t>
                      </a:r>
                      <a:endParaRPr lang="ru-RU" sz="110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с 18 лет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Подростковый</a:t>
                      </a:r>
                      <a:endParaRPr lang="ru-RU" sz="110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с 14 до 17 лет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Детский</a:t>
                      </a:r>
                      <a:endParaRPr lang="ru-RU" sz="110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с 3 до 13 лет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До 2 лет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744223">
                <a:tc rowSpan="3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Вторник</a:t>
                      </a:r>
                      <a:endParaRPr lang="ru-RU" sz="110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Среда</a:t>
                      </a:r>
                      <a:endParaRPr lang="ru-RU" sz="110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Четверг</a:t>
                      </a:r>
                      <a:endParaRPr lang="ru-RU" sz="110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Пятница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Полный день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1140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825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570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rowSpan="6">
                  <a:txBody>
                    <a:bodyPr/>
                    <a:lstStyle/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бесплатно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vert="vert270" anchor="ctr"/>
                </a:tc>
              </a:tr>
              <a:tr h="36088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3 часа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890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680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450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0579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2 часа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690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520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350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744223">
                <a:tc rowSpan="3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Суббота</a:t>
                      </a:r>
                      <a:endParaRPr lang="ru-RU" sz="110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Воскресенье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Полный день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1570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1050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690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6088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3 часа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1000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780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555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6088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2 часа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850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650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450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2651475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290266"/>
          </a:xfrm>
        </p:spPr>
        <p:txBody>
          <a:bodyPr>
            <a:normAutofit/>
          </a:bodyPr>
          <a:lstStyle/>
          <a:p>
            <a:r>
              <a:rPr lang="ru-RU" sz="2000" b="1" dirty="0">
                <a:solidFill>
                  <a:srgbClr val="7030A0"/>
                </a:solidFill>
              </a:rPr>
              <a:t>Задание 3. «Ремонт комнаты»</a:t>
            </a:r>
            <a:r>
              <a:rPr lang="ru-RU" sz="2000" dirty="0">
                <a:solidFill>
                  <a:srgbClr val="7030A0"/>
                </a:solidFill>
              </a:rPr>
              <a:t/>
            </a:r>
            <a:br>
              <a:rPr lang="ru-RU" sz="2000" dirty="0">
                <a:solidFill>
                  <a:srgbClr val="7030A0"/>
                </a:solidFill>
              </a:rPr>
            </a:br>
            <a:r>
              <a:rPr lang="ru-RU" sz="2000" dirty="0"/>
              <a:t>Семья Кати купила новую квартиру и она решила обустроить свою комнату сама. У Кати комната прямоугольной формы размером 4*3м, высота потолка 3,5м. Она </a:t>
            </a:r>
            <a:r>
              <a:rPr lang="ru-RU" sz="2000" dirty="0" smtClean="0"/>
              <a:t>хочет стены </a:t>
            </a:r>
            <a:r>
              <a:rPr lang="ru-RU" sz="2000" dirty="0"/>
              <a:t>и потолок </a:t>
            </a:r>
            <a:r>
              <a:rPr lang="ru-RU" sz="2000" dirty="0" smtClean="0"/>
              <a:t>покрасить, а на пол постелить линолеум.</a:t>
            </a:r>
            <a:r>
              <a:rPr lang="ru-RU" sz="2000" dirty="0"/>
              <a:t/>
            </a:r>
            <a:br>
              <a:rPr lang="ru-RU" sz="2000" dirty="0"/>
            </a:br>
            <a:endParaRPr lang="ru-RU" sz="2000" dirty="0"/>
          </a:p>
        </p:txBody>
      </p:sp>
      <p:pic>
        <p:nvPicPr>
          <p:cNvPr id="4" name="Объект 3"/>
          <p:cNvPicPr>
            <a:picLocks noGrp="1"/>
          </p:cNvPicPr>
          <p:nvPr>
            <p:ph sz="quarter" idx="13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9672" y="2420888"/>
            <a:ext cx="5781675" cy="385762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5323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274638"/>
            <a:ext cx="8291264" cy="1426170"/>
          </a:xfrm>
        </p:spPr>
        <p:txBody>
          <a:bodyPr>
            <a:normAutofit/>
          </a:bodyPr>
          <a:lstStyle/>
          <a:p>
            <a:r>
              <a:rPr lang="ru-RU" sz="2000" dirty="0" smtClean="0"/>
              <a:t>Катя провела необходимые измерения:</a:t>
            </a:r>
            <a:br>
              <a:rPr lang="ru-RU" sz="2000" dirty="0" smtClean="0"/>
            </a:br>
            <a:r>
              <a:rPr lang="ru-RU" sz="2000" b="1" i="1" dirty="0"/>
              <a:t>а=4м, </a:t>
            </a:r>
            <a:r>
              <a:rPr lang="en-US" sz="2000" b="1" i="1" dirty="0"/>
              <a:t>b</a:t>
            </a:r>
            <a:r>
              <a:rPr lang="ru-RU" sz="2000" b="1" i="1" dirty="0"/>
              <a:t>=3м, с=3,5м, </a:t>
            </a:r>
            <a:r>
              <a:rPr lang="en-US" sz="2000" b="1" i="1" dirty="0"/>
              <a:t>m</a:t>
            </a:r>
            <a:r>
              <a:rPr lang="ru-RU" sz="2000" b="1" i="1" dirty="0"/>
              <a:t>= </a:t>
            </a:r>
            <a:r>
              <a:rPr lang="ru-RU" sz="2000" b="1" i="1" dirty="0" smtClean="0"/>
              <a:t>2,2м</a:t>
            </a:r>
            <a:r>
              <a:rPr lang="ru-RU" sz="2000" b="1" i="1" dirty="0"/>
              <a:t>, </a:t>
            </a:r>
            <a:r>
              <a:rPr lang="en-US" sz="2000" b="1" i="1" dirty="0"/>
              <a:t>n</a:t>
            </a:r>
            <a:r>
              <a:rPr lang="ru-RU" sz="2000" b="1" i="1" dirty="0"/>
              <a:t>= </a:t>
            </a:r>
            <a:r>
              <a:rPr lang="ru-RU" sz="2000" b="1" i="1" dirty="0" smtClean="0"/>
              <a:t>90 см</a:t>
            </a:r>
            <a:r>
              <a:rPr lang="ru-RU" sz="2000" b="1" i="1" dirty="0"/>
              <a:t>, </a:t>
            </a:r>
            <a:r>
              <a:rPr lang="en-US" sz="2000" b="1" i="1" dirty="0"/>
              <a:t>d</a:t>
            </a:r>
            <a:r>
              <a:rPr lang="ru-RU" sz="2000" b="1" i="1" dirty="0"/>
              <a:t>=2м, </a:t>
            </a:r>
            <a:r>
              <a:rPr lang="en-US" sz="2000" b="1" i="1" dirty="0"/>
              <a:t>h</a:t>
            </a:r>
            <a:r>
              <a:rPr lang="ru-RU" sz="2000" b="1" i="1" dirty="0"/>
              <a:t>= 2м</a:t>
            </a:r>
            <a:r>
              <a:rPr lang="ru-RU" sz="2000" dirty="0"/>
              <a:t/>
            </a:r>
            <a:br>
              <a:rPr lang="ru-RU" sz="2000" dirty="0"/>
            </a:br>
            <a:endParaRPr lang="ru-RU" sz="2000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 sz="2000" dirty="0" smtClean="0"/>
          </a:p>
          <a:p>
            <a:endParaRPr lang="ru-RU" sz="2000" dirty="0"/>
          </a:p>
          <a:p>
            <a:r>
              <a:rPr lang="ru-RU" sz="2000" dirty="0" smtClean="0"/>
              <a:t>Если </a:t>
            </a:r>
            <a:r>
              <a:rPr lang="ru-RU" sz="2000" dirty="0"/>
              <a:t>1 банки краски хватает на окрашивание 12 </a:t>
            </a:r>
            <a:r>
              <a:rPr lang="ru-RU" sz="2000" dirty="0" err="1" smtClean="0"/>
              <a:t>кв</a:t>
            </a:r>
            <a:r>
              <a:rPr lang="ru-RU" sz="2000" dirty="0" smtClean="0"/>
              <a:t> м</a:t>
            </a:r>
            <a:r>
              <a:rPr lang="ru-RU" sz="2000" dirty="0"/>
              <a:t>. Сколько банок краски ей потребуется для окраски стен и потолка?</a:t>
            </a:r>
          </a:p>
          <a:p>
            <a:endParaRPr lang="ru-RU" dirty="0"/>
          </a:p>
        </p:txBody>
      </p:sp>
      <p:pic>
        <p:nvPicPr>
          <p:cNvPr id="4" name="Объект 3"/>
          <p:cNvPicPr>
            <a:picLocks noGrp="1"/>
          </p:cNvPicPr>
          <p:nvPr>
            <p:ph idx="4294967295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39752" y="2708920"/>
            <a:ext cx="6804248" cy="403319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469961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75656" y="188640"/>
            <a:ext cx="6512511" cy="1143000"/>
          </a:xfrm>
        </p:spPr>
        <p:txBody>
          <a:bodyPr>
            <a:normAutofit fontScale="90000"/>
          </a:bodyPr>
          <a:lstStyle/>
          <a:p>
            <a:r>
              <a:rPr lang="ru-RU" sz="2000" dirty="0" smtClean="0"/>
              <a:t>Катя провела необходимые измерения:</a:t>
            </a:r>
            <a:br>
              <a:rPr lang="ru-RU" sz="2000" dirty="0" smtClean="0"/>
            </a:br>
            <a:r>
              <a:rPr lang="ru-RU" sz="2000" b="1" i="1" dirty="0" smtClean="0"/>
              <a:t>а=4м, </a:t>
            </a:r>
            <a:r>
              <a:rPr lang="en-US" sz="2000" b="1" i="1" dirty="0" smtClean="0"/>
              <a:t>b</a:t>
            </a:r>
            <a:r>
              <a:rPr lang="ru-RU" sz="2000" b="1" i="1" dirty="0" smtClean="0"/>
              <a:t>=3м, с=3,5м, </a:t>
            </a:r>
            <a:r>
              <a:rPr lang="en-US" sz="2000" b="1" i="1" dirty="0" smtClean="0"/>
              <a:t>m</a:t>
            </a:r>
            <a:r>
              <a:rPr lang="ru-RU" sz="2000" b="1" i="1" dirty="0" smtClean="0"/>
              <a:t>= 2,2м, </a:t>
            </a:r>
            <a:r>
              <a:rPr lang="en-US" sz="2000" b="1" i="1" dirty="0" smtClean="0"/>
              <a:t>n</a:t>
            </a:r>
            <a:r>
              <a:rPr lang="ru-RU" sz="2000" b="1" i="1" dirty="0" smtClean="0"/>
              <a:t>= 90 см, </a:t>
            </a:r>
            <a:r>
              <a:rPr lang="en-US" sz="2000" b="1" i="1" dirty="0" smtClean="0"/>
              <a:t>d</a:t>
            </a:r>
            <a:r>
              <a:rPr lang="ru-RU" sz="2000" b="1" i="1" dirty="0" smtClean="0"/>
              <a:t>=2м, </a:t>
            </a:r>
            <a:r>
              <a:rPr lang="en-US" sz="2000" b="1" i="1" dirty="0" smtClean="0"/>
              <a:t>h</a:t>
            </a:r>
            <a:r>
              <a:rPr lang="ru-RU" sz="2000" b="1" i="1" dirty="0" smtClean="0"/>
              <a:t>= 2м</a:t>
            </a:r>
            <a:r>
              <a:rPr lang="ru-RU" sz="2000" dirty="0" smtClean="0"/>
              <a:t/>
            </a:r>
            <a:br>
              <a:rPr lang="ru-RU" sz="2000" dirty="0" smtClean="0"/>
            </a:br>
            <a:endParaRPr lang="ru-RU" sz="2000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143000" y="1052736"/>
            <a:ext cx="6400800" cy="3153504"/>
          </a:xfrm>
        </p:spPr>
        <p:txBody>
          <a:bodyPr>
            <a:normAutofit/>
          </a:bodyPr>
          <a:lstStyle/>
          <a:p>
            <a:pPr marL="45720" indent="0">
              <a:buNone/>
            </a:pPr>
            <a:r>
              <a:rPr lang="ru-RU" dirty="0" smtClean="0"/>
              <a:t>Определите</a:t>
            </a:r>
            <a:r>
              <a:rPr lang="ru-RU" dirty="0"/>
              <a:t>, сколько квадратных метров линолеума потребуется постелить на пол? </a:t>
            </a:r>
          </a:p>
        </p:txBody>
      </p:sp>
      <p:pic>
        <p:nvPicPr>
          <p:cNvPr id="6" name="Рисунок 5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648" y="2132856"/>
            <a:ext cx="7371422" cy="434096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57120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000" dirty="0" smtClean="0"/>
              <a:t>     Используя </a:t>
            </a:r>
            <a:r>
              <a:rPr lang="ru-RU" sz="2000" dirty="0"/>
              <a:t>данные таблицы, определите в каком магазине </a:t>
            </a:r>
            <a:r>
              <a:rPr lang="ru-RU" sz="2000" dirty="0" smtClean="0"/>
              <a:t>Кате покупку </a:t>
            </a:r>
            <a:r>
              <a:rPr lang="ru-RU" sz="2000" dirty="0"/>
              <a:t>необходимых материалов для ремонта (с учетом доставки) делать выгоднее.</a:t>
            </a:r>
            <a:br>
              <a:rPr lang="ru-RU" sz="2000" dirty="0"/>
            </a:br>
            <a:endParaRPr lang="ru-RU" sz="2000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xmlns="" val="1088583182"/>
              </p:ext>
            </p:extLst>
          </p:nvPr>
        </p:nvGraphicFramePr>
        <p:xfrm>
          <a:off x="755576" y="1412776"/>
          <a:ext cx="7560840" cy="1843648"/>
        </p:xfrm>
        <a:graphic>
          <a:graphicData uri="http://schemas.openxmlformats.org/drawingml/2006/table">
            <a:tbl>
              <a:tblPr firstRow="1" firstCol="1" bandRow="1">
                <a:tableStyleId>{3C2FFA5D-87B4-456A-9821-1D502468CF0F}</a:tableStyleId>
              </a:tblPr>
              <a:tblGrid>
                <a:gridCol w="1434299"/>
                <a:gridCol w="1554033"/>
                <a:gridCol w="1359779"/>
                <a:gridCol w="1389922"/>
                <a:gridCol w="1822807"/>
              </a:tblGrid>
              <a:tr h="79208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Магазин </a:t>
                      </a:r>
                      <a:endParaRPr lang="ru-R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Линолеум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за 1 кв. м </a:t>
                      </a:r>
                      <a:endParaRPr lang="ru-R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Плинтус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за 1 м</a:t>
                      </a:r>
                      <a:endParaRPr lang="ru-RU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Краска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за 1 банку</a:t>
                      </a:r>
                      <a:endParaRPr lang="ru-RU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Доставка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В рублях</a:t>
                      </a:r>
                      <a:endParaRPr lang="ru-RU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9604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Строитель</a:t>
                      </a:r>
                      <a:endParaRPr lang="ru-RU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910 руб. </a:t>
                      </a:r>
                      <a:endParaRPr lang="ru-RU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75 руб. </a:t>
                      </a:r>
                      <a:endParaRPr lang="ru-R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420 руб. </a:t>
                      </a:r>
                      <a:endParaRPr lang="ru-R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300 руб. </a:t>
                      </a:r>
                      <a:endParaRPr lang="ru-RU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9604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Колорлон </a:t>
                      </a:r>
                      <a:endParaRPr lang="ru-RU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950 руб. </a:t>
                      </a:r>
                      <a:endParaRPr lang="ru-RU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65 руб. </a:t>
                      </a:r>
                      <a:endParaRPr lang="ru-RU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450 руб. </a:t>
                      </a:r>
                      <a:endParaRPr lang="ru-R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500 руб. </a:t>
                      </a:r>
                      <a:endParaRPr lang="ru-R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3867090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434282"/>
          </a:xfrm>
        </p:spPr>
        <p:txBody>
          <a:bodyPr>
            <a:normAutofit/>
          </a:bodyPr>
          <a:lstStyle/>
          <a:p>
            <a:r>
              <a:rPr lang="ru-RU" sz="2000" b="1" dirty="0">
                <a:solidFill>
                  <a:srgbClr val="7030A0"/>
                </a:solidFill>
              </a:rPr>
              <a:t>Задание </a:t>
            </a:r>
            <a:r>
              <a:rPr lang="ru-RU" sz="2000" b="1" dirty="0" smtClean="0">
                <a:solidFill>
                  <a:srgbClr val="7030A0"/>
                </a:solidFill>
              </a:rPr>
              <a:t>4. </a:t>
            </a:r>
            <a:r>
              <a:rPr lang="ru-RU" sz="2000" b="1" dirty="0">
                <a:solidFill>
                  <a:srgbClr val="7030A0"/>
                </a:solidFill>
              </a:rPr>
              <a:t>«Пастбище»</a:t>
            </a:r>
            <a:r>
              <a:rPr lang="ru-RU" sz="2000" dirty="0">
                <a:solidFill>
                  <a:srgbClr val="7030A0"/>
                </a:solidFill>
              </a:rPr>
              <a:t/>
            </a:r>
            <a:br>
              <a:rPr lang="ru-RU" sz="2000" dirty="0">
                <a:solidFill>
                  <a:srgbClr val="7030A0"/>
                </a:solidFill>
              </a:rPr>
            </a:br>
            <a:r>
              <a:rPr lang="ru-RU" sz="2000" dirty="0"/>
              <a:t>Хозяйка, приведя козу на пастбище, вбила </a:t>
            </a:r>
            <a:r>
              <a:rPr lang="ru-RU" sz="2000" dirty="0" smtClean="0"/>
              <a:t>колышек, к которому привязала веревку с козой.  Длина </a:t>
            </a:r>
            <a:r>
              <a:rPr lang="ru-RU" sz="2000" dirty="0"/>
              <a:t>верёвки </a:t>
            </a:r>
            <a:r>
              <a:rPr lang="ru-RU" sz="2000" dirty="0" smtClean="0"/>
              <a:t>составила 3 м. Нарисуйте образовавшееся пастбище и вычислите его площадь, если прожорливая коза съела траву везде, где смогла дотянуться</a:t>
            </a:r>
            <a:endParaRPr lang="ru-RU" sz="2000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sz="quarter" idx="13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7043" t="13637" r="33095" b="17419"/>
          <a:stretch/>
        </p:blipFill>
        <p:spPr bwMode="auto">
          <a:xfrm>
            <a:off x="251520" y="3284984"/>
            <a:ext cx="4011930" cy="31203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4030984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sz="quarter" idx="13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459" t="9091"/>
          <a:stretch/>
        </p:blipFill>
        <p:spPr bwMode="auto">
          <a:xfrm>
            <a:off x="251520" y="332656"/>
            <a:ext cx="4635705" cy="32403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097134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103</TotalTime>
  <Words>322</Words>
  <Application>Microsoft Office PowerPoint</Application>
  <PresentationFormat>Экран (4:3)</PresentationFormat>
  <Paragraphs>84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Воздушный поток</vt:lpstr>
      <vt:lpstr>Задачи по формированию  математической грамотности на уроках математики в шестом классе</vt:lpstr>
      <vt:lpstr>Задание 1. «Опрос» 35 человек из 6 класса выбирали какие предметы им больше всего нравятся.  </vt:lpstr>
      <vt:lpstr>Задание 2. «Посещение аквапарка»      Семья Петровых  решила провести субботу в аквапарке. Сколько средств придется семье потратить на отдых, если они планируют провести 2 часа в аквапарке. (Папе - 35 лет, маме - 34 года, дочери  -13 лет, сыну – 2 года) </vt:lpstr>
      <vt:lpstr>Задание 3. «Ремонт комнаты» Семья Кати купила новую квартиру и она решила обустроить свою комнату сама. У Кати комната прямоугольной формы размером 4*3м, высота потолка 3,5м. Она хочет стены и потолок покрасить, а на пол постелить линолеум. </vt:lpstr>
      <vt:lpstr>Катя провела необходимые измерения: а=4м, b=3м, с=3,5м, m= 2,2м, n= 90 см, d=2м, h= 2м </vt:lpstr>
      <vt:lpstr>Катя провела необходимые измерения: а=4м, b=3м, с=3,5м, m= 2,2м, n= 90 см, d=2м, h= 2м </vt:lpstr>
      <vt:lpstr>     Используя данные таблицы, определите в каком магазине Кате покупку необходимых материалов для ремонта (с учетом доставки) делать выгоднее. </vt:lpstr>
      <vt:lpstr>Задание 4. «Пастбище» Хозяйка, приведя козу на пастбище, вбила колышек, к которому привязала веревку с козой.  Длина верёвки составила 3 м. Нарисуйте образовавшееся пастбище и вычислите его площадь, если прожорливая коза съела траву везде, где смогла дотянуться</vt:lpstr>
      <vt:lpstr>Слайд 9</vt:lpstr>
      <vt:lpstr>Задание 5. «Движение по лабиринту» На графике изобразили движение шестиклассников по лабиринту, где по горизонтали отложено время пути в минутах, а по вертикали — расстояние от центра лабиринта в метрах. </vt:lpstr>
      <vt:lpstr>Используемые источники: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Installer</cp:lastModifiedBy>
  <cp:revision>10</cp:revision>
  <dcterms:created xsi:type="dcterms:W3CDTF">2023-03-12T22:14:36Z</dcterms:created>
  <dcterms:modified xsi:type="dcterms:W3CDTF">2023-03-13T00:59:03Z</dcterms:modified>
</cp:coreProperties>
</file>